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2" r:id="rId5"/>
    <p:sldId id="283" r:id="rId6"/>
    <p:sldId id="284" r:id="rId7"/>
    <p:sldId id="285" r:id="rId8"/>
    <p:sldId id="286" r:id="rId9"/>
    <p:sldId id="287" r:id="rId10"/>
    <p:sldId id="288" r:id="rId11"/>
    <p:sldId id="289" r:id="rId12"/>
    <p:sldId id="290" r:id="rId13"/>
    <p:sldId id="291" r:id="rId14"/>
    <p:sldId id="292" r:id="rId15"/>
    <p:sldId id="293" r:id="rId16"/>
    <p:sldId id="294" r:id="rId17"/>
    <p:sldId id="295" r:id="rId18"/>
    <p:sldId id="29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2/1/2021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2/1/2021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2/1/2021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2/1/2021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2/1/2021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2/1/2021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2/1/2021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30" name="Rectangle 2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8109235" y="863695"/>
            <a:ext cx="3511233" cy="3779995"/>
          </a:xfrm>
        </p:spPr>
        <p:txBody>
          <a:bodyPr anchor="ctr">
            <a:normAutofit fontScale="90000"/>
          </a:bodyPr>
          <a:lstStyle/>
          <a:p>
            <a:r>
              <a:rPr lang="en-US" dirty="0">
                <a:solidFill>
                  <a:schemeClr val="tx1"/>
                </a:solidFill>
              </a:rPr>
              <a:t>Capstone project –The battle of </a:t>
            </a:r>
            <a:r>
              <a:rPr lang="en-US" dirty="0" err="1">
                <a:solidFill>
                  <a:schemeClr val="tx1"/>
                </a:solidFill>
              </a:rPr>
              <a:t>Neighbourhoods</a:t>
            </a:r>
            <a:br>
              <a:rPr lang="en-US" dirty="0">
                <a:solidFill>
                  <a:schemeClr val="tx1"/>
                </a:solidFill>
              </a:rPr>
            </a:br>
            <a:br>
              <a:rPr lang="en-US" dirty="0">
                <a:solidFill>
                  <a:schemeClr val="tx1"/>
                </a:solidFill>
              </a:rPr>
            </a:br>
            <a:r>
              <a:rPr lang="en-US" sz="1600" dirty="0">
                <a:solidFill>
                  <a:srgbClr val="92D050"/>
                </a:solidFill>
              </a:rPr>
              <a:t>selecting the best location to open a sushi restaurant in Central Toronto, Toronto</a:t>
            </a:r>
          </a:p>
        </p:txBody>
      </p:sp>
      <p:pic>
        <p:nvPicPr>
          <p:cNvPr id="5" name="Picture 4" descr="A bowl of oranges ">
            <a:extLst>
              <a:ext uri="{FF2B5EF4-FFF2-40B4-BE49-F238E27FC236}">
                <a16:creationId xmlns:a16="http://schemas.microsoft.com/office/drawing/2014/main" id="{46FD3043-02B3-4F91-A2CB-FF01D76F3FD5}"/>
              </a:ext>
            </a:extLst>
          </p:cNvPr>
          <p:cNvPicPr>
            <a:picLocks noChangeAspect="1"/>
          </p:cNvPicPr>
          <p:nvPr/>
        </p:nvPicPr>
        <p:blipFill rotWithShape="1">
          <a:blip r:embed="rId3">
            <a:extLst>
              <a:ext uri="{28A0092B-C50C-407E-A947-70E740481C1C}">
                <a14:useLocalDpi xmlns:a14="http://schemas.microsoft.com/office/drawing/2010/main" val="0"/>
              </a:ext>
            </a:extLst>
          </a:blip>
          <a:srcRect r="-1" b="-1"/>
          <a:stretch/>
        </p:blipFill>
        <p:spPr>
          <a:xfrm>
            <a:off x="20" y="10"/>
            <a:ext cx="7537685" cy="6857990"/>
          </a:xfrm>
          <a:prstGeom prst="rect">
            <a:avLst/>
          </a:prstGeom>
        </p:spPr>
      </p:pic>
      <p:sp>
        <p:nvSpPr>
          <p:cNvPr id="32" name="Rectangle 3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 name="Subtitle 5">
            <a:extLst>
              <a:ext uri="{FF2B5EF4-FFF2-40B4-BE49-F238E27FC236}">
                <a16:creationId xmlns:a16="http://schemas.microsoft.com/office/drawing/2014/main" id="{78F28CD3-9CFE-46DB-87F7-955168A37FAC}"/>
              </a:ext>
            </a:extLst>
          </p:cNvPr>
          <p:cNvSpPr>
            <a:spLocks noGrp="1"/>
          </p:cNvSpPr>
          <p:nvPr>
            <p:ph type="subTitle" idx="1"/>
          </p:nvPr>
        </p:nvSpPr>
        <p:spPr/>
        <p:txBody>
          <a:bodyPr/>
          <a:lstStyle/>
          <a:p>
            <a:endParaRPr lang="en-CH" dirty="0"/>
          </a:p>
        </p:txBody>
      </p:sp>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61771-EC48-4DCA-AEE5-0FF5412D04A9}"/>
              </a:ext>
            </a:extLst>
          </p:cNvPr>
          <p:cNvSpPr>
            <a:spLocks noGrp="1"/>
          </p:cNvSpPr>
          <p:nvPr>
            <p:ph type="title"/>
          </p:nvPr>
        </p:nvSpPr>
        <p:spPr/>
        <p:txBody>
          <a:bodyPr/>
          <a:lstStyle/>
          <a:p>
            <a:r>
              <a:rPr lang="en-US" dirty="0"/>
              <a:t>Result </a:t>
            </a:r>
            <a:endParaRPr lang="en-CH" dirty="0"/>
          </a:p>
        </p:txBody>
      </p:sp>
      <p:sp>
        <p:nvSpPr>
          <p:cNvPr id="3" name="Content Placeholder 2">
            <a:extLst>
              <a:ext uri="{FF2B5EF4-FFF2-40B4-BE49-F238E27FC236}">
                <a16:creationId xmlns:a16="http://schemas.microsoft.com/office/drawing/2014/main" id="{0D6946CE-8B8B-4BEA-BDC7-46EB9753EBCF}"/>
              </a:ext>
            </a:extLst>
          </p:cNvPr>
          <p:cNvSpPr>
            <a:spLocks noGrp="1"/>
          </p:cNvSpPr>
          <p:nvPr>
            <p:ph idx="1"/>
          </p:nvPr>
        </p:nvSpPr>
        <p:spPr>
          <a:xfrm>
            <a:off x="581192" y="2340864"/>
            <a:ext cx="11029615" cy="526161"/>
          </a:xfrm>
        </p:spPr>
        <p:txBody>
          <a:bodyPr/>
          <a:lstStyle/>
          <a:p>
            <a:r>
              <a:rPr lang="en-US" dirty="0"/>
              <a:t>Cluster 1</a:t>
            </a:r>
            <a:endParaRPr lang="en-CH" dirty="0"/>
          </a:p>
        </p:txBody>
      </p:sp>
      <p:pic>
        <p:nvPicPr>
          <p:cNvPr id="5" name="Picture 4">
            <a:extLst>
              <a:ext uri="{FF2B5EF4-FFF2-40B4-BE49-F238E27FC236}">
                <a16:creationId xmlns:a16="http://schemas.microsoft.com/office/drawing/2014/main" id="{CEF93B34-0E49-429A-AE1E-B08D143D6E5E}"/>
              </a:ext>
            </a:extLst>
          </p:cNvPr>
          <p:cNvPicPr>
            <a:picLocks noChangeAspect="1"/>
          </p:cNvPicPr>
          <p:nvPr/>
        </p:nvPicPr>
        <p:blipFill>
          <a:blip r:embed="rId2"/>
          <a:stretch>
            <a:fillRect/>
          </a:stretch>
        </p:blipFill>
        <p:spPr>
          <a:xfrm>
            <a:off x="90486" y="2867025"/>
            <a:ext cx="12011025" cy="2933700"/>
          </a:xfrm>
          <a:prstGeom prst="rect">
            <a:avLst/>
          </a:prstGeom>
        </p:spPr>
      </p:pic>
    </p:spTree>
    <p:extLst>
      <p:ext uri="{BB962C8B-B14F-4D97-AF65-F5344CB8AC3E}">
        <p14:creationId xmlns:p14="http://schemas.microsoft.com/office/powerpoint/2010/main" val="10920470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53416-091C-4F71-B561-140BF028797F}"/>
              </a:ext>
            </a:extLst>
          </p:cNvPr>
          <p:cNvSpPr>
            <a:spLocks noGrp="1"/>
          </p:cNvSpPr>
          <p:nvPr>
            <p:ph type="title"/>
          </p:nvPr>
        </p:nvSpPr>
        <p:spPr/>
        <p:txBody>
          <a:bodyPr/>
          <a:lstStyle/>
          <a:p>
            <a:r>
              <a:rPr lang="en-US" dirty="0"/>
              <a:t>Results</a:t>
            </a:r>
            <a:endParaRPr lang="en-CH" dirty="0"/>
          </a:p>
        </p:txBody>
      </p:sp>
      <p:sp>
        <p:nvSpPr>
          <p:cNvPr id="3" name="Content Placeholder 2">
            <a:extLst>
              <a:ext uri="{FF2B5EF4-FFF2-40B4-BE49-F238E27FC236}">
                <a16:creationId xmlns:a16="http://schemas.microsoft.com/office/drawing/2014/main" id="{5C79AF44-8FA5-4A52-BC0D-C4F6A3249DC3}"/>
              </a:ext>
            </a:extLst>
          </p:cNvPr>
          <p:cNvSpPr>
            <a:spLocks noGrp="1"/>
          </p:cNvSpPr>
          <p:nvPr>
            <p:ph idx="1"/>
          </p:nvPr>
        </p:nvSpPr>
        <p:spPr>
          <a:xfrm>
            <a:off x="581192" y="2340864"/>
            <a:ext cx="11029615" cy="554736"/>
          </a:xfrm>
        </p:spPr>
        <p:txBody>
          <a:bodyPr/>
          <a:lstStyle/>
          <a:p>
            <a:r>
              <a:rPr lang="en-US" dirty="0"/>
              <a:t>Cluster 2 </a:t>
            </a:r>
            <a:endParaRPr lang="en-CH" dirty="0"/>
          </a:p>
        </p:txBody>
      </p:sp>
      <p:pic>
        <p:nvPicPr>
          <p:cNvPr id="5" name="Picture 4">
            <a:extLst>
              <a:ext uri="{FF2B5EF4-FFF2-40B4-BE49-F238E27FC236}">
                <a16:creationId xmlns:a16="http://schemas.microsoft.com/office/drawing/2014/main" id="{C66612A7-9CE2-4CDB-9F00-F780C1722DF9}"/>
              </a:ext>
            </a:extLst>
          </p:cNvPr>
          <p:cNvPicPr>
            <a:picLocks noChangeAspect="1"/>
          </p:cNvPicPr>
          <p:nvPr/>
        </p:nvPicPr>
        <p:blipFill>
          <a:blip r:embed="rId2"/>
          <a:stretch>
            <a:fillRect/>
          </a:stretch>
        </p:blipFill>
        <p:spPr>
          <a:xfrm>
            <a:off x="247650" y="2886075"/>
            <a:ext cx="11944350" cy="3971925"/>
          </a:xfrm>
          <a:prstGeom prst="rect">
            <a:avLst/>
          </a:prstGeom>
        </p:spPr>
      </p:pic>
    </p:spTree>
    <p:extLst>
      <p:ext uri="{BB962C8B-B14F-4D97-AF65-F5344CB8AC3E}">
        <p14:creationId xmlns:p14="http://schemas.microsoft.com/office/powerpoint/2010/main" val="8533657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0A48E-291D-4C79-BD2D-8FE000647C04}"/>
              </a:ext>
            </a:extLst>
          </p:cNvPr>
          <p:cNvSpPr>
            <a:spLocks noGrp="1"/>
          </p:cNvSpPr>
          <p:nvPr>
            <p:ph type="title"/>
          </p:nvPr>
        </p:nvSpPr>
        <p:spPr/>
        <p:txBody>
          <a:bodyPr/>
          <a:lstStyle/>
          <a:p>
            <a:r>
              <a:rPr lang="en-US" dirty="0"/>
              <a:t>Results </a:t>
            </a:r>
            <a:endParaRPr lang="en-CH" dirty="0"/>
          </a:p>
        </p:txBody>
      </p:sp>
      <p:sp>
        <p:nvSpPr>
          <p:cNvPr id="3" name="Content Placeholder 2">
            <a:extLst>
              <a:ext uri="{FF2B5EF4-FFF2-40B4-BE49-F238E27FC236}">
                <a16:creationId xmlns:a16="http://schemas.microsoft.com/office/drawing/2014/main" id="{3D7FA784-0FC7-4AB4-9F30-2E1A23F4A6AA}"/>
              </a:ext>
            </a:extLst>
          </p:cNvPr>
          <p:cNvSpPr>
            <a:spLocks noGrp="1"/>
          </p:cNvSpPr>
          <p:nvPr>
            <p:ph idx="1"/>
          </p:nvPr>
        </p:nvSpPr>
        <p:spPr>
          <a:xfrm>
            <a:off x="371642" y="1833726"/>
            <a:ext cx="11029615" cy="2479675"/>
          </a:xfrm>
        </p:spPr>
        <p:txBody>
          <a:bodyPr/>
          <a:lstStyle/>
          <a:p>
            <a:r>
              <a:rPr lang="en-US" dirty="0"/>
              <a:t>Cluster 3</a:t>
            </a:r>
            <a:endParaRPr lang="en-CH" dirty="0"/>
          </a:p>
        </p:txBody>
      </p:sp>
      <p:pic>
        <p:nvPicPr>
          <p:cNvPr id="5" name="Picture 4">
            <a:extLst>
              <a:ext uri="{FF2B5EF4-FFF2-40B4-BE49-F238E27FC236}">
                <a16:creationId xmlns:a16="http://schemas.microsoft.com/office/drawing/2014/main" id="{6697F4A3-7DA1-4533-BB2F-4239596CA25B}"/>
              </a:ext>
            </a:extLst>
          </p:cNvPr>
          <p:cNvPicPr>
            <a:picLocks noChangeAspect="1"/>
          </p:cNvPicPr>
          <p:nvPr/>
        </p:nvPicPr>
        <p:blipFill>
          <a:blip r:embed="rId2"/>
          <a:stretch>
            <a:fillRect/>
          </a:stretch>
        </p:blipFill>
        <p:spPr>
          <a:xfrm>
            <a:off x="76200" y="4473436"/>
            <a:ext cx="12192000" cy="1854477"/>
          </a:xfrm>
          <a:prstGeom prst="rect">
            <a:avLst/>
          </a:prstGeom>
        </p:spPr>
      </p:pic>
    </p:spTree>
    <p:extLst>
      <p:ext uri="{BB962C8B-B14F-4D97-AF65-F5344CB8AC3E}">
        <p14:creationId xmlns:p14="http://schemas.microsoft.com/office/powerpoint/2010/main" val="3432942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B2503-400B-43CC-9B3B-2AAAE4D0AED6}"/>
              </a:ext>
            </a:extLst>
          </p:cNvPr>
          <p:cNvSpPr>
            <a:spLocks noGrp="1"/>
          </p:cNvSpPr>
          <p:nvPr>
            <p:ph type="title"/>
          </p:nvPr>
        </p:nvSpPr>
        <p:spPr/>
        <p:txBody>
          <a:bodyPr/>
          <a:lstStyle/>
          <a:p>
            <a:r>
              <a:rPr lang="en-US" dirty="0"/>
              <a:t>Results</a:t>
            </a:r>
            <a:endParaRPr lang="en-CH" dirty="0"/>
          </a:p>
        </p:txBody>
      </p:sp>
      <p:sp>
        <p:nvSpPr>
          <p:cNvPr id="3" name="Content Placeholder 2">
            <a:extLst>
              <a:ext uri="{FF2B5EF4-FFF2-40B4-BE49-F238E27FC236}">
                <a16:creationId xmlns:a16="http://schemas.microsoft.com/office/drawing/2014/main" id="{8706BD1F-50AE-4D9C-A4DA-350990731A7F}"/>
              </a:ext>
            </a:extLst>
          </p:cNvPr>
          <p:cNvSpPr>
            <a:spLocks noGrp="1"/>
          </p:cNvSpPr>
          <p:nvPr>
            <p:ph idx="1"/>
          </p:nvPr>
        </p:nvSpPr>
        <p:spPr>
          <a:xfrm>
            <a:off x="481012" y="1934183"/>
            <a:ext cx="11029615" cy="1817243"/>
          </a:xfrm>
        </p:spPr>
        <p:txBody>
          <a:bodyPr/>
          <a:lstStyle/>
          <a:p>
            <a:r>
              <a:rPr lang="en-US" dirty="0"/>
              <a:t>Cluster 4</a:t>
            </a:r>
            <a:endParaRPr lang="en-CH" dirty="0"/>
          </a:p>
        </p:txBody>
      </p:sp>
      <p:pic>
        <p:nvPicPr>
          <p:cNvPr id="5" name="Picture 4">
            <a:extLst>
              <a:ext uri="{FF2B5EF4-FFF2-40B4-BE49-F238E27FC236}">
                <a16:creationId xmlns:a16="http://schemas.microsoft.com/office/drawing/2014/main" id="{B476B283-E38B-47B1-AA2A-9B4F48529654}"/>
              </a:ext>
            </a:extLst>
          </p:cNvPr>
          <p:cNvPicPr>
            <a:picLocks noChangeAspect="1"/>
          </p:cNvPicPr>
          <p:nvPr/>
        </p:nvPicPr>
        <p:blipFill>
          <a:blip r:embed="rId2"/>
          <a:stretch>
            <a:fillRect/>
          </a:stretch>
        </p:blipFill>
        <p:spPr>
          <a:xfrm>
            <a:off x="252413" y="3138932"/>
            <a:ext cx="11749088" cy="3143250"/>
          </a:xfrm>
          <a:prstGeom prst="rect">
            <a:avLst/>
          </a:prstGeom>
        </p:spPr>
      </p:pic>
    </p:spTree>
    <p:extLst>
      <p:ext uri="{BB962C8B-B14F-4D97-AF65-F5344CB8AC3E}">
        <p14:creationId xmlns:p14="http://schemas.microsoft.com/office/powerpoint/2010/main" val="42756295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8E7C6-614D-4D7E-9206-61D97A55F224}"/>
              </a:ext>
            </a:extLst>
          </p:cNvPr>
          <p:cNvSpPr>
            <a:spLocks noGrp="1"/>
          </p:cNvSpPr>
          <p:nvPr>
            <p:ph type="title"/>
          </p:nvPr>
        </p:nvSpPr>
        <p:spPr/>
        <p:txBody>
          <a:bodyPr/>
          <a:lstStyle/>
          <a:p>
            <a:r>
              <a:rPr lang="en-US" dirty="0"/>
              <a:t>Results </a:t>
            </a:r>
            <a:endParaRPr lang="en-CH" dirty="0"/>
          </a:p>
        </p:txBody>
      </p:sp>
      <p:sp>
        <p:nvSpPr>
          <p:cNvPr id="3" name="Content Placeholder 2">
            <a:extLst>
              <a:ext uri="{FF2B5EF4-FFF2-40B4-BE49-F238E27FC236}">
                <a16:creationId xmlns:a16="http://schemas.microsoft.com/office/drawing/2014/main" id="{B42914B2-B63D-4AC3-9647-08B41AD444CC}"/>
              </a:ext>
            </a:extLst>
          </p:cNvPr>
          <p:cNvSpPr>
            <a:spLocks noGrp="1"/>
          </p:cNvSpPr>
          <p:nvPr>
            <p:ph idx="1"/>
          </p:nvPr>
        </p:nvSpPr>
        <p:spPr/>
        <p:txBody>
          <a:bodyPr/>
          <a:lstStyle/>
          <a:p>
            <a:r>
              <a:rPr lang="en-US" dirty="0"/>
              <a:t>Based on </a:t>
            </a:r>
            <a:r>
              <a:rPr lang="en-US" dirty="0" err="1"/>
              <a:t>dataframe</a:t>
            </a:r>
            <a:r>
              <a:rPr lang="en-US" dirty="0"/>
              <a:t> analysis above cluster 3 </a:t>
            </a:r>
            <a:r>
              <a:rPr lang="en-US" dirty="0" err="1"/>
              <a:t>Davisville</a:t>
            </a:r>
            <a:r>
              <a:rPr lang="en-US" dirty="0"/>
              <a:t> North and </a:t>
            </a:r>
            <a:r>
              <a:rPr lang="en-US" dirty="0" err="1"/>
              <a:t>and</a:t>
            </a:r>
            <a:r>
              <a:rPr lang="en-US" dirty="0"/>
              <a:t> cluster 4 Summerhill west areas  are the best places to open a new sushi bar business.</a:t>
            </a:r>
            <a:endParaRPr lang="en-CH" dirty="0"/>
          </a:p>
        </p:txBody>
      </p:sp>
    </p:spTree>
    <p:extLst>
      <p:ext uri="{BB962C8B-B14F-4D97-AF65-F5344CB8AC3E}">
        <p14:creationId xmlns:p14="http://schemas.microsoft.com/office/powerpoint/2010/main" val="1134630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FE432-EA15-488F-8E0A-C8EAA325CEF8}"/>
              </a:ext>
            </a:extLst>
          </p:cNvPr>
          <p:cNvSpPr>
            <a:spLocks noGrp="1"/>
          </p:cNvSpPr>
          <p:nvPr>
            <p:ph type="title"/>
          </p:nvPr>
        </p:nvSpPr>
        <p:spPr/>
        <p:txBody>
          <a:bodyPr/>
          <a:lstStyle/>
          <a:p>
            <a:r>
              <a:rPr lang="en-US" dirty="0"/>
              <a:t>Discussion</a:t>
            </a:r>
            <a:endParaRPr lang="en-CH" dirty="0"/>
          </a:p>
        </p:txBody>
      </p:sp>
      <p:sp>
        <p:nvSpPr>
          <p:cNvPr id="3" name="Content Placeholder 2">
            <a:extLst>
              <a:ext uri="{FF2B5EF4-FFF2-40B4-BE49-F238E27FC236}">
                <a16:creationId xmlns:a16="http://schemas.microsoft.com/office/drawing/2014/main" id="{57BD7B4E-9C3C-442E-A127-8293EAAA1A93}"/>
              </a:ext>
            </a:extLst>
          </p:cNvPr>
          <p:cNvSpPr>
            <a:spLocks noGrp="1"/>
          </p:cNvSpPr>
          <p:nvPr>
            <p:ph idx="1"/>
          </p:nvPr>
        </p:nvSpPr>
        <p:spPr/>
        <p:txBody>
          <a:bodyPr/>
          <a:lstStyle/>
          <a:p>
            <a:r>
              <a:rPr lang="en-US" dirty="0"/>
              <a:t>This analysis was performed on limited data. But if a decent amount of data is available there is a scope to come up with better results</a:t>
            </a:r>
          </a:p>
          <a:p>
            <a:r>
              <a:rPr lang="en-US" dirty="0"/>
              <a:t>This is high competition in other areas so it is very risky to open business int hose areas.</a:t>
            </a:r>
          </a:p>
          <a:p>
            <a:r>
              <a:rPr lang="en-US" dirty="0"/>
              <a:t>One can do more detailed analysis by adding other factors such as transportation , demographics and number of inhabitants. </a:t>
            </a:r>
            <a:endParaRPr lang="en-CH" dirty="0"/>
          </a:p>
        </p:txBody>
      </p:sp>
    </p:spTree>
    <p:extLst>
      <p:ext uri="{BB962C8B-B14F-4D97-AF65-F5344CB8AC3E}">
        <p14:creationId xmlns:p14="http://schemas.microsoft.com/office/powerpoint/2010/main" val="1136269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188720"/>
          </a:xfrm>
        </p:spPr>
        <p:txBody>
          <a:bodyPr>
            <a:normAutofit/>
          </a:bodyPr>
          <a:lstStyle/>
          <a:p>
            <a:r>
              <a:rPr lang="en-US" dirty="0" err="1">
                <a:solidFill>
                  <a:schemeClr val="tx1">
                    <a:lumMod val="85000"/>
                    <a:lumOff val="15000"/>
                  </a:schemeClr>
                </a:solidFill>
              </a:rPr>
              <a:t>IntroDuction</a:t>
            </a:r>
            <a:r>
              <a:rPr lang="en-US" dirty="0">
                <a:solidFill>
                  <a:schemeClr val="tx1">
                    <a:lumMod val="85000"/>
                    <a:lumOff val="15000"/>
                  </a:schemeClr>
                </a:solidFill>
              </a:rPr>
              <a:t>/Business problem</a:t>
            </a:r>
          </a:p>
        </p:txBody>
      </p:sp>
      <p:sp>
        <p:nvSpPr>
          <p:cNvPr id="3" name="TextBox 2">
            <a:extLst>
              <a:ext uri="{FF2B5EF4-FFF2-40B4-BE49-F238E27FC236}">
                <a16:creationId xmlns:a16="http://schemas.microsoft.com/office/drawing/2014/main" id="{6710753F-6746-4BBA-8865-363AEDE9376C}"/>
              </a:ext>
            </a:extLst>
          </p:cNvPr>
          <p:cNvSpPr txBox="1"/>
          <p:nvPr/>
        </p:nvSpPr>
        <p:spPr>
          <a:xfrm>
            <a:off x="876300" y="2200275"/>
            <a:ext cx="10239375" cy="1754326"/>
          </a:xfrm>
          <a:prstGeom prst="rect">
            <a:avLst/>
          </a:prstGeom>
          <a:noFill/>
        </p:spPr>
        <p:txBody>
          <a:bodyPr wrap="square" rtlCol="0">
            <a:spAutoFit/>
          </a:bodyPr>
          <a:lstStyle/>
          <a:p>
            <a:pPr marL="285750" indent="-285750">
              <a:buFont typeface="Arial" panose="020B0604020202020204" pitchFamily="34" charset="0"/>
              <a:buChar char="•"/>
            </a:pPr>
            <a:r>
              <a:rPr lang="en-US" dirty="0"/>
              <a:t>The city of Toronto is famous for its delicious cuisine. It’s food culture includes an array of international cuisines influenced by city’s immigrant history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Sushi restaurants have become so popular in the Canada now it seems there is one on every corner. not only in major cities but also in smaller cities. Starting a sushi restaurant can be a great business opportunity , but you need to distinguish yourself from others to enjoy a resounding success</a:t>
            </a:r>
            <a:endParaRPr lang="en-CH" dirty="0"/>
          </a:p>
        </p:txBody>
      </p:sp>
    </p:spTree>
    <p:extLst>
      <p:ext uri="{BB962C8B-B14F-4D97-AF65-F5344CB8AC3E}">
        <p14:creationId xmlns:p14="http://schemas.microsoft.com/office/powerpoint/2010/main" val="3897948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89E86-BB06-4362-BE17-4E81E04BFC1B}"/>
              </a:ext>
            </a:extLst>
          </p:cNvPr>
          <p:cNvSpPr>
            <a:spLocks noGrp="1"/>
          </p:cNvSpPr>
          <p:nvPr>
            <p:ph type="title"/>
          </p:nvPr>
        </p:nvSpPr>
        <p:spPr/>
        <p:txBody>
          <a:bodyPr/>
          <a:lstStyle/>
          <a:p>
            <a:r>
              <a:rPr lang="en-US" dirty="0"/>
              <a:t>Business Problem</a:t>
            </a:r>
            <a:endParaRPr lang="en-CH" dirty="0"/>
          </a:p>
        </p:txBody>
      </p:sp>
      <p:sp>
        <p:nvSpPr>
          <p:cNvPr id="3" name="Content Placeholder 2">
            <a:extLst>
              <a:ext uri="{FF2B5EF4-FFF2-40B4-BE49-F238E27FC236}">
                <a16:creationId xmlns:a16="http://schemas.microsoft.com/office/drawing/2014/main" id="{E50ADED5-CB07-484D-9B49-3B518D0F0AAD}"/>
              </a:ext>
            </a:extLst>
          </p:cNvPr>
          <p:cNvSpPr>
            <a:spLocks noGrp="1"/>
          </p:cNvSpPr>
          <p:nvPr>
            <p:ph idx="1"/>
          </p:nvPr>
        </p:nvSpPr>
        <p:spPr/>
        <p:txBody>
          <a:bodyPr/>
          <a:lstStyle/>
          <a:p>
            <a:r>
              <a:rPr lang="en-US" dirty="0"/>
              <a:t>My clients wants to open his business in Central Toronto area, so I focus on that borough during my analysis. We define potential neighborhood based on the number of sushi bars which are operating right in each neighborhood. Central Toronto has full potential but also is a very challenging district to open a business because of high competition. New sushi bar should be open in an area that that has insufficient sushi bars int his way it can attract more customers. Therefore, this analysis is necessary to ensure that we have enough customers and that we are not so close to other sushi places. </a:t>
            </a:r>
            <a:endParaRPr lang="en-CH" dirty="0"/>
          </a:p>
        </p:txBody>
      </p:sp>
    </p:spTree>
    <p:extLst>
      <p:ext uri="{BB962C8B-B14F-4D97-AF65-F5344CB8AC3E}">
        <p14:creationId xmlns:p14="http://schemas.microsoft.com/office/powerpoint/2010/main" val="3196182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7218F-4273-49E6-B057-D44C219E4E34}"/>
              </a:ext>
            </a:extLst>
          </p:cNvPr>
          <p:cNvSpPr>
            <a:spLocks noGrp="1"/>
          </p:cNvSpPr>
          <p:nvPr>
            <p:ph type="title"/>
          </p:nvPr>
        </p:nvSpPr>
        <p:spPr/>
        <p:txBody>
          <a:bodyPr/>
          <a:lstStyle/>
          <a:p>
            <a:r>
              <a:rPr lang="en-US" dirty="0"/>
              <a:t>Data Selection</a:t>
            </a:r>
            <a:endParaRPr lang="en-CH" dirty="0"/>
          </a:p>
        </p:txBody>
      </p:sp>
      <p:sp>
        <p:nvSpPr>
          <p:cNvPr id="3" name="Content Placeholder 2">
            <a:extLst>
              <a:ext uri="{FF2B5EF4-FFF2-40B4-BE49-F238E27FC236}">
                <a16:creationId xmlns:a16="http://schemas.microsoft.com/office/drawing/2014/main" id="{2767B0B3-3D8B-410F-B120-FFECF78C527B}"/>
              </a:ext>
            </a:extLst>
          </p:cNvPr>
          <p:cNvSpPr>
            <a:spLocks noGrp="1"/>
          </p:cNvSpPr>
          <p:nvPr>
            <p:ph idx="1"/>
          </p:nvPr>
        </p:nvSpPr>
        <p:spPr/>
        <p:txBody>
          <a:bodyPr/>
          <a:lstStyle/>
          <a:p>
            <a:r>
              <a:rPr lang="en-US" dirty="0"/>
              <a:t>To identify the characteristics of our competitor’s venues in Central Toronto , we would first need to find out the number of sushi bars in Central Toronto and their location. </a:t>
            </a:r>
          </a:p>
          <a:p>
            <a:endParaRPr lang="en-US" dirty="0"/>
          </a:p>
          <a:p>
            <a:r>
              <a:rPr lang="en-US" dirty="0"/>
              <a:t>We then used the foursquare </a:t>
            </a:r>
            <a:r>
              <a:rPr lang="en-US" dirty="0" err="1"/>
              <a:t>api</a:t>
            </a:r>
            <a:r>
              <a:rPr lang="en-US" dirty="0"/>
              <a:t> to find their geographic coordinates based on their postal code addresses. </a:t>
            </a:r>
          </a:p>
          <a:p>
            <a:r>
              <a:rPr lang="en-US" dirty="0"/>
              <a:t>In Central, Toronto there are 60 sushi bars that are currently operating </a:t>
            </a:r>
          </a:p>
          <a:p>
            <a:endParaRPr lang="en-CH" dirty="0"/>
          </a:p>
        </p:txBody>
      </p:sp>
      <p:pic>
        <p:nvPicPr>
          <p:cNvPr id="5" name="Picture 4">
            <a:extLst>
              <a:ext uri="{FF2B5EF4-FFF2-40B4-BE49-F238E27FC236}">
                <a16:creationId xmlns:a16="http://schemas.microsoft.com/office/drawing/2014/main" id="{F266D02A-CAB0-444C-8272-D7D633EED40F}"/>
              </a:ext>
            </a:extLst>
          </p:cNvPr>
          <p:cNvPicPr>
            <a:picLocks noChangeAspect="1"/>
          </p:cNvPicPr>
          <p:nvPr/>
        </p:nvPicPr>
        <p:blipFill>
          <a:blip r:embed="rId2"/>
          <a:stretch>
            <a:fillRect/>
          </a:stretch>
        </p:blipFill>
        <p:spPr>
          <a:xfrm>
            <a:off x="809625" y="5193819"/>
            <a:ext cx="4362450" cy="962025"/>
          </a:xfrm>
          <a:prstGeom prst="rect">
            <a:avLst/>
          </a:prstGeom>
        </p:spPr>
      </p:pic>
    </p:spTree>
    <p:extLst>
      <p:ext uri="{BB962C8B-B14F-4D97-AF65-F5344CB8AC3E}">
        <p14:creationId xmlns:p14="http://schemas.microsoft.com/office/powerpoint/2010/main" val="2057706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E4083-636A-4FA4-A29E-FF2AE6AB3A9D}"/>
              </a:ext>
            </a:extLst>
          </p:cNvPr>
          <p:cNvSpPr>
            <a:spLocks noGrp="1"/>
          </p:cNvSpPr>
          <p:nvPr>
            <p:ph type="title"/>
          </p:nvPr>
        </p:nvSpPr>
        <p:spPr>
          <a:xfrm>
            <a:off x="581192" y="702156"/>
            <a:ext cx="11029616" cy="878994"/>
          </a:xfrm>
        </p:spPr>
        <p:txBody>
          <a:bodyPr/>
          <a:lstStyle/>
          <a:p>
            <a:r>
              <a:rPr lang="en-US" dirty="0"/>
              <a:t>Data Selection</a:t>
            </a:r>
            <a:endParaRPr lang="en-CH" dirty="0"/>
          </a:p>
        </p:txBody>
      </p:sp>
      <p:sp>
        <p:nvSpPr>
          <p:cNvPr id="3" name="Content Placeholder 2">
            <a:extLst>
              <a:ext uri="{FF2B5EF4-FFF2-40B4-BE49-F238E27FC236}">
                <a16:creationId xmlns:a16="http://schemas.microsoft.com/office/drawing/2014/main" id="{17289A3C-2186-4F93-9901-E211B6F98E58}"/>
              </a:ext>
            </a:extLst>
          </p:cNvPr>
          <p:cNvSpPr>
            <a:spLocks noGrp="1"/>
          </p:cNvSpPr>
          <p:nvPr>
            <p:ph idx="1"/>
          </p:nvPr>
        </p:nvSpPr>
        <p:spPr>
          <a:xfrm>
            <a:off x="476417" y="1514475"/>
            <a:ext cx="11029615" cy="1714500"/>
          </a:xfrm>
        </p:spPr>
        <p:txBody>
          <a:bodyPr/>
          <a:lstStyle/>
          <a:p>
            <a:r>
              <a:rPr lang="en-US" dirty="0"/>
              <a:t>Next we also use foursquare </a:t>
            </a:r>
            <a:r>
              <a:rPr lang="en-US" dirty="0" err="1"/>
              <a:t>api</a:t>
            </a:r>
            <a:r>
              <a:rPr lang="en-US" dirty="0"/>
              <a:t> to find their geographic coordinates of the 5 location shortlisted for our sushi bar</a:t>
            </a:r>
            <a:endParaRPr lang="en-CH" dirty="0"/>
          </a:p>
        </p:txBody>
      </p:sp>
      <p:pic>
        <p:nvPicPr>
          <p:cNvPr id="5" name="Picture 4">
            <a:extLst>
              <a:ext uri="{FF2B5EF4-FFF2-40B4-BE49-F238E27FC236}">
                <a16:creationId xmlns:a16="http://schemas.microsoft.com/office/drawing/2014/main" id="{AF8D1F04-75EC-4DC1-960D-0B87F1DCB1A2}"/>
              </a:ext>
            </a:extLst>
          </p:cNvPr>
          <p:cNvPicPr>
            <a:picLocks noChangeAspect="1"/>
          </p:cNvPicPr>
          <p:nvPr/>
        </p:nvPicPr>
        <p:blipFill>
          <a:blip r:embed="rId2"/>
          <a:stretch>
            <a:fillRect/>
          </a:stretch>
        </p:blipFill>
        <p:spPr>
          <a:xfrm>
            <a:off x="152400" y="2979420"/>
            <a:ext cx="11887200" cy="3829050"/>
          </a:xfrm>
          <a:prstGeom prst="rect">
            <a:avLst/>
          </a:prstGeom>
        </p:spPr>
      </p:pic>
    </p:spTree>
    <p:extLst>
      <p:ext uri="{BB962C8B-B14F-4D97-AF65-F5344CB8AC3E}">
        <p14:creationId xmlns:p14="http://schemas.microsoft.com/office/powerpoint/2010/main" val="3087906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96D4-BFFE-4F57-8274-95B6166E74F2}"/>
              </a:ext>
            </a:extLst>
          </p:cNvPr>
          <p:cNvSpPr>
            <a:spLocks noGrp="1"/>
          </p:cNvSpPr>
          <p:nvPr>
            <p:ph type="title"/>
          </p:nvPr>
        </p:nvSpPr>
        <p:spPr/>
        <p:txBody>
          <a:bodyPr/>
          <a:lstStyle/>
          <a:p>
            <a:r>
              <a:rPr lang="en-US" dirty="0"/>
              <a:t>Methodology</a:t>
            </a:r>
            <a:endParaRPr lang="en-CH" dirty="0"/>
          </a:p>
        </p:txBody>
      </p:sp>
      <p:sp>
        <p:nvSpPr>
          <p:cNvPr id="3" name="Content Placeholder 2">
            <a:extLst>
              <a:ext uri="{FF2B5EF4-FFF2-40B4-BE49-F238E27FC236}">
                <a16:creationId xmlns:a16="http://schemas.microsoft.com/office/drawing/2014/main" id="{D6A0FC2F-56B2-4E16-A31D-D11F4A913DFF}"/>
              </a:ext>
            </a:extLst>
          </p:cNvPr>
          <p:cNvSpPr>
            <a:spLocks noGrp="1"/>
          </p:cNvSpPr>
          <p:nvPr>
            <p:ph idx="1"/>
          </p:nvPr>
        </p:nvSpPr>
        <p:spPr/>
        <p:txBody>
          <a:bodyPr/>
          <a:lstStyle/>
          <a:p>
            <a:r>
              <a:rPr lang="en-US" dirty="0"/>
              <a:t>Addresses are converted into their equivalent latitude and longitude values.</a:t>
            </a:r>
          </a:p>
          <a:p>
            <a:r>
              <a:rPr lang="en-US" dirty="0"/>
              <a:t>Foursquare API is used to explore </a:t>
            </a:r>
            <a:r>
              <a:rPr lang="en-US" dirty="0" err="1"/>
              <a:t>neighbourhoods</a:t>
            </a:r>
            <a:r>
              <a:rPr lang="en-US" dirty="0"/>
              <a:t> in Central Toronto </a:t>
            </a:r>
          </a:p>
          <a:p>
            <a:r>
              <a:rPr lang="en-US" dirty="0"/>
              <a:t>After that , explore function to get sushi restaurant categories in each </a:t>
            </a:r>
            <a:r>
              <a:rPr lang="en-US" dirty="0" err="1"/>
              <a:t>neighbourhood</a:t>
            </a:r>
            <a:r>
              <a:rPr lang="en-US" dirty="0"/>
              <a:t> </a:t>
            </a:r>
            <a:endParaRPr lang="en-CH" dirty="0"/>
          </a:p>
        </p:txBody>
      </p:sp>
    </p:spTree>
    <p:extLst>
      <p:ext uri="{BB962C8B-B14F-4D97-AF65-F5344CB8AC3E}">
        <p14:creationId xmlns:p14="http://schemas.microsoft.com/office/powerpoint/2010/main" val="1359444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CD973-2B81-4D12-AA4E-63BA9EEF327C}"/>
              </a:ext>
            </a:extLst>
          </p:cNvPr>
          <p:cNvSpPr>
            <a:spLocks noGrp="1"/>
          </p:cNvSpPr>
          <p:nvPr>
            <p:ph type="title"/>
          </p:nvPr>
        </p:nvSpPr>
        <p:spPr/>
        <p:txBody>
          <a:bodyPr/>
          <a:lstStyle/>
          <a:p>
            <a:r>
              <a:rPr lang="en-US" dirty="0"/>
              <a:t>Methodology</a:t>
            </a:r>
            <a:endParaRPr lang="en-CH" dirty="0"/>
          </a:p>
        </p:txBody>
      </p:sp>
      <p:pic>
        <p:nvPicPr>
          <p:cNvPr id="5" name="Content Placeholder 4">
            <a:extLst>
              <a:ext uri="{FF2B5EF4-FFF2-40B4-BE49-F238E27FC236}">
                <a16:creationId xmlns:a16="http://schemas.microsoft.com/office/drawing/2014/main" id="{3A77FB30-CDBE-4F00-A4DF-25CECE89E3A3}"/>
              </a:ext>
            </a:extLst>
          </p:cNvPr>
          <p:cNvPicPr>
            <a:picLocks noGrp="1" noChangeAspect="1"/>
          </p:cNvPicPr>
          <p:nvPr>
            <p:ph idx="1"/>
          </p:nvPr>
        </p:nvPicPr>
        <p:blipFill>
          <a:blip r:embed="rId2"/>
          <a:stretch>
            <a:fillRect/>
          </a:stretch>
        </p:blipFill>
        <p:spPr>
          <a:xfrm>
            <a:off x="458851" y="2684463"/>
            <a:ext cx="7388097" cy="3633787"/>
          </a:xfrm>
        </p:spPr>
      </p:pic>
      <p:sp>
        <p:nvSpPr>
          <p:cNvPr id="6" name="TextBox 5">
            <a:extLst>
              <a:ext uri="{FF2B5EF4-FFF2-40B4-BE49-F238E27FC236}">
                <a16:creationId xmlns:a16="http://schemas.microsoft.com/office/drawing/2014/main" id="{D9256D3C-67BD-45D0-A304-3419E1DE30EE}"/>
              </a:ext>
            </a:extLst>
          </p:cNvPr>
          <p:cNvSpPr txBox="1"/>
          <p:nvPr/>
        </p:nvSpPr>
        <p:spPr>
          <a:xfrm>
            <a:off x="581192" y="2085975"/>
            <a:ext cx="6781633" cy="369332"/>
          </a:xfrm>
          <a:prstGeom prst="rect">
            <a:avLst/>
          </a:prstGeom>
          <a:noFill/>
        </p:spPr>
        <p:txBody>
          <a:bodyPr wrap="square" rtlCol="0">
            <a:spAutoFit/>
          </a:bodyPr>
          <a:lstStyle/>
          <a:p>
            <a:r>
              <a:rPr lang="en-US" dirty="0"/>
              <a:t>Sushi bars in Central Toronto</a:t>
            </a:r>
            <a:endParaRPr lang="en-CH" dirty="0"/>
          </a:p>
        </p:txBody>
      </p:sp>
    </p:spTree>
    <p:extLst>
      <p:ext uri="{BB962C8B-B14F-4D97-AF65-F5344CB8AC3E}">
        <p14:creationId xmlns:p14="http://schemas.microsoft.com/office/powerpoint/2010/main" val="31156498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0E32E-4FDF-4CDE-BC71-8E49E7C9B94C}"/>
              </a:ext>
            </a:extLst>
          </p:cNvPr>
          <p:cNvSpPr>
            <a:spLocks noGrp="1"/>
          </p:cNvSpPr>
          <p:nvPr>
            <p:ph type="title"/>
          </p:nvPr>
        </p:nvSpPr>
        <p:spPr/>
        <p:txBody>
          <a:bodyPr/>
          <a:lstStyle/>
          <a:p>
            <a:r>
              <a:rPr lang="en-US" dirty="0"/>
              <a:t>Methodology</a:t>
            </a:r>
            <a:endParaRPr lang="en-CH" dirty="0"/>
          </a:p>
        </p:txBody>
      </p:sp>
      <p:sp>
        <p:nvSpPr>
          <p:cNvPr id="3" name="Content Placeholder 2">
            <a:extLst>
              <a:ext uri="{FF2B5EF4-FFF2-40B4-BE49-F238E27FC236}">
                <a16:creationId xmlns:a16="http://schemas.microsoft.com/office/drawing/2014/main" id="{60431426-B8E6-4945-B61E-E39F46EEDA5C}"/>
              </a:ext>
            </a:extLst>
          </p:cNvPr>
          <p:cNvSpPr>
            <a:spLocks noGrp="1"/>
          </p:cNvSpPr>
          <p:nvPr>
            <p:ph idx="1"/>
          </p:nvPr>
        </p:nvSpPr>
        <p:spPr>
          <a:xfrm>
            <a:off x="581192" y="2340864"/>
            <a:ext cx="11029615" cy="1440561"/>
          </a:xfrm>
        </p:spPr>
        <p:txBody>
          <a:bodyPr/>
          <a:lstStyle/>
          <a:p>
            <a:r>
              <a:rPr lang="en-US" dirty="0"/>
              <a:t>Then using this feature to group the neighborhoods into cluster K-means clustering algorithm will be used to complete this task. And also, the folium library to visualize the neighborhoods in Central Toronto and its emerging clusters. </a:t>
            </a:r>
            <a:endParaRPr lang="en-CH" dirty="0"/>
          </a:p>
        </p:txBody>
      </p:sp>
      <p:pic>
        <p:nvPicPr>
          <p:cNvPr id="5" name="Picture 4">
            <a:extLst>
              <a:ext uri="{FF2B5EF4-FFF2-40B4-BE49-F238E27FC236}">
                <a16:creationId xmlns:a16="http://schemas.microsoft.com/office/drawing/2014/main" id="{1FAF87C4-3787-4C7D-86E3-D2F9D0B0DBE4}"/>
              </a:ext>
            </a:extLst>
          </p:cNvPr>
          <p:cNvPicPr>
            <a:picLocks noChangeAspect="1"/>
          </p:cNvPicPr>
          <p:nvPr/>
        </p:nvPicPr>
        <p:blipFill>
          <a:blip r:embed="rId2"/>
          <a:stretch>
            <a:fillRect/>
          </a:stretch>
        </p:blipFill>
        <p:spPr>
          <a:xfrm>
            <a:off x="433386" y="3781425"/>
            <a:ext cx="11325225" cy="2562225"/>
          </a:xfrm>
          <a:prstGeom prst="rect">
            <a:avLst/>
          </a:prstGeom>
        </p:spPr>
      </p:pic>
    </p:spTree>
    <p:extLst>
      <p:ext uri="{BB962C8B-B14F-4D97-AF65-F5344CB8AC3E}">
        <p14:creationId xmlns:p14="http://schemas.microsoft.com/office/powerpoint/2010/main" val="3392209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50A82-934B-4C4E-A11C-D88CF9AA9C91}"/>
              </a:ext>
            </a:extLst>
          </p:cNvPr>
          <p:cNvSpPr>
            <a:spLocks noGrp="1"/>
          </p:cNvSpPr>
          <p:nvPr>
            <p:ph type="title"/>
          </p:nvPr>
        </p:nvSpPr>
        <p:spPr/>
        <p:txBody>
          <a:bodyPr/>
          <a:lstStyle/>
          <a:p>
            <a:r>
              <a:rPr lang="en-US" dirty="0"/>
              <a:t>Results</a:t>
            </a:r>
            <a:endParaRPr lang="en-CH" dirty="0"/>
          </a:p>
        </p:txBody>
      </p:sp>
      <p:sp>
        <p:nvSpPr>
          <p:cNvPr id="3" name="Content Placeholder 2">
            <a:extLst>
              <a:ext uri="{FF2B5EF4-FFF2-40B4-BE49-F238E27FC236}">
                <a16:creationId xmlns:a16="http://schemas.microsoft.com/office/drawing/2014/main" id="{49D074D7-D905-439D-92BE-380AE38AD6CC}"/>
              </a:ext>
            </a:extLst>
          </p:cNvPr>
          <p:cNvSpPr>
            <a:spLocks noGrp="1"/>
          </p:cNvSpPr>
          <p:nvPr>
            <p:ph idx="1"/>
          </p:nvPr>
        </p:nvSpPr>
        <p:spPr>
          <a:xfrm>
            <a:off x="581192" y="2340864"/>
            <a:ext cx="11029615" cy="764286"/>
          </a:xfrm>
        </p:spPr>
        <p:txBody>
          <a:bodyPr>
            <a:normAutofit lnSpcReduction="10000"/>
          </a:bodyPr>
          <a:lstStyle/>
          <a:p>
            <a:r>
              <a:rPr lang="en-US" dirty="0"/>
              <a:t>Using K-mean to clustering data area with less number of sushi bars</a:t>
            </a:r>
          </a:p>
          <a:p>
            <a:r>
              <a:rPr lang="en-US" dirty="0"/>
              <a:t>Cluster 0</a:t>
            </a:r>
            <a:endParaRPr lang="en-CH" dirty="0"/>
          </a:p>
        </p:txBody>
      </p:sp>
      <p:pic>
        <p:nvPicPr>
          <p:cNvPr id="5" name="Picture 4">
            <a:extLst>
              <a:ext uri="{FF2B5EF4-FFF2-40B4-BE49-F238E27FC236}">
                <a16:creationId xmlns:a16="http://schemas.microsoft.com/office/drawing/2014/main" id="{8E1ED761-DC37-4206-9CDE-BC77D2CD7AC8}"/>
              </a:ext>
            </a:extLst>
          </p:cNvPr>
          <p:cNvPicPr>
            <a:picLocks noChangeAspect="1"/>
          </p:cNvPicPr>
          <p:nvPr/>
        </p:nvPicPr>
        <p:blipFill>
          <a:blip r:embed="rId2"/>
          <a:stretch>
            <a:fillRect/>
          </a:stretch>
        </p:blipFill>
        <p:spPr>
          <a:xfrm>
            <a:off x="185737" y="4262437"/>
            <a:ext cx="11820525" cy="1000125"/>
          </a:xfrm>
          <a:prstGeom prst="rect">
            <a:avLst/>
          </a:prstGeom>
        </p:spPr>
      </p:pic>
    </p:spTree>
    <p:extLst>
      <p:ext uri="{BB962C8B-B14F-4D97-AF65-F5344CB8AC3E}">
        <p14:creationId xmlns:p14="http://schemas.microsoft.com/office/powerpoint/2010/main" val="2195545727"/>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2.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{5F1C3056-C6C0-4D97-845F-02C5FAC5E4CB}tf11964407_win32</Template>
  <TotalTime>33</TotalTime>
  <Words>509</Words>
  <Application>Microsoft Office PowerPoint</Application>
  <PresentationFormat>Widescreen</PresentationFormat>
  <Paragraphs>39</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Franklin Gothic Book</vt:lpstr>
      <vt:lpstr>Franklin Gothic Demi</vt:lpstr>
      <vt:lpstr>Gill Sans MT</vt:lpstr>
      <vt:lpstr>Wingdings 2</vt:lpstr>
      <vt:lpstr>DividendVTI</vt:lpstr>
      <vt:lpstr>Capstone project –The battle of Neighbourhoods  selecting the best location to open a sushi restaurant in Central Toronto, Toronto</vt:lpstr>
      <vt:lpstr>IntroDuction/Business problem</vt:lpstr>
      <vt:lpstr>Business Problem</vt:lpstr>
      <vt:lpstr>Data Selection</vt:lpstr>
      <vt:lpstr>Data Selection</vt:lpstr>
      <vt:lpstr>Methodology</vt:lpstr>
      <vt:lpstr>Methodology</vt:lpstr>
      <vt:lpstr>Methodology</vt:lpstr>
      <vt:lpstr>Results</vt:lpstr>
      <vt:lpstr>Result </vt:lpstr>
      <vt:lpstr>Results</vt:lpstr>
      <vt:lpstr>Results </vt:lpstr>
      <vt:lpstr>Results</vt:lpstr>
      <vt:lpstr>Results </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–The battle of Neighbourhoods  selecting the best location to open a sushi restaurant in Central Toronto, Toronto</dc:title>
  <dc:creator>ankit kasliwal</dc:creator>
  <cp:lastModifiedBy>ankit kasliwal</cp:lastModifiedBy>
  <cp:revision>4</cp:revision>
  <dcterms:created xsi:type="dcterms:W3CDTF">2021-02-01T11:57:49Z</dcterms:created>
  <dcterms:modified xsi:type="dcterms:W3CDTF">2021-02-01T12:31:38Z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